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1" r:id="rId3"/>
    <p:sldId id="263" r:id="rId4"/>
    <p:sldId id="257" r:id="rId5"/>
    <p:sldId id="275" r:id="rId6"/>
    <p:sldId id="276" r:id="rId7"/>
    <p:sldId id="279" r:id="rId8"/>
    <p:sldId id="268" r:id="rId9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4" orient="horz" pos="210" userDrawn="1">
          <p15:clr>
            <a:srgbClr val="A4A3A4"/>
          </p15:clr>
        </p15:guide>
        <p15:guide id="5" orient="horz" pos="4110" userDrawn="1">
          <p15:clr>
            <a:srgbClr val="A4A3A4"/>
          </p15:clr>
        </p15:guide>
        <p15:guide id="6" pos="438" userDrawn="1">
          <p15:clr>
            <a:srgbClr val="A4A3A4"/>
          </p15:clr>
        </p15:guide>
        <p15:guide id="7" pos="3953" userDrawn="1">
          <p15:clr>
            <a:srgbClr val="A4A3A4"/>
          </p15:clr>
        </p15:guide>
        <p15:guide id="8" orient="horz" pos="572" userDrawn="1">
          <p15:clr>
            <a:srgbClr val="A4A3A4"/>
          </p15:clr>
        </p15:guide>
        <p15:guide id="9" orient="horz" pos="822" userDrawn="1">
          <p15:clr>
            <a:srgbClr val="A4A3A4"/>
          </p15:clr>
        </p15:guide>
        <p15:guide id="10" orient="horz" pos="3543" userDrawn="1">
          <p15:clr>
            <a:srgbClr val="A4A3A4"/>
          </p15:clr>
        </p15:guide>
        <p15:guide id="13" pos="3885" userDrawn="1">
          <p15:clr>
            <a:srgbClr val="A4A3A4"/>
          </p15:clr>
        </p15:guide>
        <p15:guide id="14" pos="4021" userDrawn="1">
          <p15:clr>
            <a:srgbClr val="A4A3A4"/>
          </p15:clr>
        </p15:guide>
        <p15:guide id="15" orient="horz" pos="3974" userDrawn="1">
          <p15:clr>
            <a:srgbClr val="A4A3A4"/>
          </p15:clr>
        </p15:guide>
        <p15:guide id="16" orient="horz" pos="1162" userDrawn="1">
          <p15:clr>
            <a:srgbClr val="A4A3A4"/>
          </p15:clr>
        </p15:guide>
        <p15:guide id="17" pos="5632" userDrawn="1">
          <p15:clr>
            <a:srgbClr val="A4A3A4"/>
          </p15:clr>
        </p15:guide>
        <p15:guide id="18" pos="1209" userDrawn="1">
          <p15:clr>
            <a:srgbClr val="A4A3A4"/>
          </p15:clr>
        </p15:guide>
        <p15:guide id="19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45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70"/>
    <p:restoredTop sz="94535"/>
  </p:normalViewPr>
  <p:slideViewPr>
    <p:cSldViewPr snapToGrid="0" snapToObjects="1">
      <p:cViewPr>
        <p:scale>
          <a:sx n="100" d="100"/>
          <a:sy n="100" d="100"/>
        </p:scale>
        <p:origin x="-1380" y="-660"/>
      </p:cViewPr>
      <p:guideLst>
        <p:guide orient="horz" pos="2160"/>
        <p:guide orient="horz" pos="210"/>
        <p:guide orient="horz" pos="4110"/>
        <p:guide orient="horz" pos="572"/>
        <p:guide orient="horz" pos="822"/>
        <p:guide orient="horz" pos="3543"/>
        <p:guide orient="horz" pos="3974"/>
        <p:guide orient="horz" pos="1162"/>
        <p:guide pos="7242"/>
        <p:guide pos="438"/>
        <p:guide pos="3953"/>
        <p:guide pos="3885"/>
        <p:guide pos="4021"/>
        <p:guide pos="5632"/>
        <p:guide pos="120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01" d="100"/>
          <a:sy n="101" d="100"/>
        </p:scale>
        <p:origin x="-352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xmlns="" id="{22B8DE30-5BD6-CD42-9D6E-0EDC8F256E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B7CFFDDE-7D66-EC4C-94E4-88908827A3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50443" y="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pPr algn="r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5C1005A-705F-6146-8706-BB6021020E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1DF85-003F-2945-9D55-4A96026206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3013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2D0D4-5CDC-A74D-8A08-64436E011A2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7FDB8D47-494D-6E46-A7F7-F82264F0A73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/>
            </a:lvl1pPr>
            <a:lvl2pPr algn="r">
              <a:defRPr sz="1200"/>
            </a:lvl2pPr>
          </a:lstStyle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256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2D0D4-5CDC-A74D-8A08-64436E011A2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0179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2D0D4-5CDC-A74D-8A08-64436E011A2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593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2D0D4-5CDC-A74D-8A08-64436E011A26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80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2D0D4-5CDC-A74D-8A08-64436E011A2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621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2D0D4-5CDC-A74D-8A08-64436E011A26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80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2D0D4-5CDC-A74D-8A08-64436E011A26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80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2D0D4-5CDC-A74D-8A08-64436E011A26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80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2D0D4-5CDC-A74D-8A08-64436E011A2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825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114223B-C891-1E44-B716-FF64B3D1B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4810BF65-5A0E-164F-908B-7187ADB1CC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E08BEA80-A81E-FB48-BE72-4F4FC37E6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824" y="6356350"/>
            <a:ext cx="4581525" cy="365125"/>
          </a:xfrm>
        </p:spPr>
        <p:txBody>
          <a:bodyPr/>
          <a:lstStyle/>
          <a:p>
            <a:r>
              <a:rPr lang="de-CH" dirty="0" smtClean="0"/>
              <a:t>Informations-Veranstaltung Betreuungsgutscheine 28. April 2020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6602984-F64B-774D-89BD-33A771644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3546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95276BF-A279-4043-A860-47F0F95F0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DA455C3D-3E62-A743-A0F0-985DFC3EB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D71F7C45-BD50-4E4C-B157-362329C0B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Informations-Veranstaltung Betreuungsgutscheine 28. April 2020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7C409E69-D982-964A-96B7-3CD92618D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EF60-0E4B-F441-887E-49A311F6F7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2860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70006A18-6F01-5046-9EA6-6D7F8E7DE6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E16A04D7-1BF8-5741-A3F4-32CEA38A1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77A3F0F4-482C-934B-B190-566E3D8CD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Informations-Veranstaltung Betreuungsgutscheine 28. April 2020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4DE1FD9-BE6A-1346-AA00-CB222B157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EF60-0E4B-F441-887E-49A311F6F7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050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242EE66-083F-4546-AD8A-E8D4CC995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A696594-5E7A-B34B-9EFB-8D7BB33F7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F1D67461-601D-174F-977B-11094A9D6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Informations-Veranstaltung Betreuungsgutscheine 28. April 2020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B6568D87-9C8F-204E-B32B-46EAC6A72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EF60-0E4B-F441-887E-49A311F6F7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6104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F4B369A-7530-4540-A6F2-21786F49D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EFC5BBDB-6EDB-154F-88FC-0F27C0615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8B4F03DA-498B-CD4E-9C55-8E2F3607E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Informations-Veranstaltung Betreuungsgutscheine 28. April 2020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7DF91099-3CAF-F944-BF36-1555C1D3A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EF60-0E4B-F441-887E-49A311F6F7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056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75CA41B-7B9F-8F41-973E-0E573FE28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60AE0B9-A7FD-1C43-BE1C-EBF562233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A23E7168-1081-184B-BF39-785F889F5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4DF2D711-5FD1-964E-9126-C40BDCA57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Informations-Veranstaltung Betreuungsgutscheine 28. April 2020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7E2B8929-14F6-4A43-ADA8-5B7D9B9B9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EF60-0E4B-F441-887E-49A311F6F7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03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BA19B87-31FC-1B44-AE74-3FC241E82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38045AC4-783F-314A-BB42-B9420EC59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FA678E30-A418-534D-89EE-0B580FBC6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1E4FB964-0B0A-3744-847F-E8ABCA0F4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A7B16D01-0850-2E42-860A-F9F9F68CFE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7E2AF6C5-AEF2-1A40-88B4-E4CC438B1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Informations-Veranstaltung Betreuungsgutscheine 28. April 2020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ADA0F6F6-22AF-7846-8E17-0CA3AFAB2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EF60-0E4B-F441-887E-49A311F6F7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30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0E2D088-2618-1A40-8608-E87564D2B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89F3ECE7-2534-E84B-8621-A789DB376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Informations-Veranstaltung Betreuungsgutscheine 28. April 2020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E6D555D8-BA26-F54D-AD3F-AE844B2E1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EF60-0E4B-F441-887E-49A311F6F7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1342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14D513B2-3DD5-C34B-AF8B-CB8A4A366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Informations-Veranstaltung Betreuungsgutscheine 28. April 2020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157858F6-68C0-5442-A672-B07152FB4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EF60-0E4B-F441-887E-49A311F6F7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401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BEA1586-587A-7B41-9E73-8037B84A2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DA70855E-69B1-CA4E-8EB8-49C6EC92F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D3CA3F71-E310-7E49-A017-D73293683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A7C9B42D-FC78-654C-8A50-F23E5E8AE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Informations-Veranstaltung Betreuungsgutscheine 28. April 2020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7E05CA72-E3BF-3B43-A67D-8020891B6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EF60-0E4B-F441-887E-49A311F6F7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4033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2D7F3F2-0A47-B443-B5FC-22B88AC1E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51482AF8-9D41-9F45-80EF-54351FEA8A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63F7ADC1-054B-0249-B1B5-89E759793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5B3E2B1A-BAA6-0C4C-9C93-B7460E2642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67450"/>
            <a:ext cx="2743200" cy="4540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C472DAB9-C359-0144-BA61-A4A9C0099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Informations-Veranstaltung Betreuungsgutscheine 28. April 2020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4866D754-6863-714D-9F52-584E01D30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EF60-0E4B-F441-887E-49A311F6F7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0484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297C30D5-52A0-9947-8033-6D96C213E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79698D6D-95BC-DF4C-AC42-7B9233ED1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62780A25-59D9-624B-A40F-AAE07971F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 smtClean="0"/>
              <a:t>Informations-Veranstaltung Betreuungsgutscheine 28. April 2020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05D43845-4D56-394B-8291-3616F6220B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877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betreuungsgutscheine@adliswil.ch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xmlns="" id="{3A05ADDA-8EB4-2444-81E9-5A3236CAB0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471" b="29383"/>
          <a:stretch/>
        </p:blipFill>
        <p:spPr>
          <a:xfrm>
            <a:off x="0" y="1304924"/>
            <a:ext cx="12192000" cy="4319589"/>
          </a:xfrm>
          <a:prstGeom prst="rect">
            <a:avLst/>
          </a:prstGeom>
          <a:ln>
            <a:noFill/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4EDE30FC-5BC6-AE44-8344-1BB3474BB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6811" y="5870916"/>
            <a:ext cx="2095500" cy="6985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xmlns="" id="{DB6761C9-A3B9-EE4D-8E37-7CBB0CD67828}"/>
              </a:ext>
            </a:extLst>
          </p:cNvPr>
          <p:cNvSpPr txBox="1"/>
          <p:nvPr/>
        </p:nvSpPr>
        <p:spPr>
          <a:xfrm>
            <a:off x="553817" y="184300"/>
            <a:ext cx="9780807" cy="6309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3500" b="1" dirty="0" smtClean="0">
                <a:solidFill>
                  <a:srgbClr val="045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Betreuungsgutscheine in Adliswil </a:t>
            </a:r>
            <a:endParaRPr lang="de-DE" sz="3500" b="1" dirty="0">
              <a:solidFill>
                <a:srgbClr val="045C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xmlns="" id="{C0D1CB2B-2FB0-6F40-B3E9-23D25BED69A5}"/>
              </a:ext>
            </a:extLst>
          </p:cNvPr>
          <p:cNvGrpSpPr/>
          <p:nvPr/>
        </p:nvGrpSpPr>
        <p:grpSpPr>
          <a:xfrm>
            <a:off x="-1107094" y="908050"/>
            <a:ext cx="13921757" cy="5400675"/>
            <a:chOff x="-1107094" y="908050"/>
            <a:chExt cx="13921757" cy="5400675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E4AD8BFD-7A19-5948-BAC8-0731D73FD80A}"/>
                </a:ext>
              </a:extLst>
            </p:cNvPr>
            <p:cNvSpPr/>
            <p:nvPr/>
          </p:nvSpPr>
          <p:spPr>
            <a:xfrm>
              <a:off x="9503229" y="908050"/>
              <a:ext cx="3311434" cy="3311434"/>
            </a:xfrm>
            <a:prstGeom prst="ellipse">
              <a:avLst/>
            </a:prstGeom>
            <a:solidFill>
              <a:srgbClr val="045C9C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A9E28CA9-81E0-2E41-9D30-AA04145D483B}"/>
                </a:ext>
              </a:extLst>
            </p:cNvPr>
            <p:cNvSpPr/>
            <p:nvPr/>
          </p:nvSpPr>
          <p:spPr>
            <a:xfrm>
              <a:off x="-1107094" y="3900007"/>
              <a:ext cx="2214188" cy="2214188"/>
            </a:xfrm>
            <a:prstGeom prst="ellipse">
              <a:avLst/>
            </a:prstGeom>
            <a:solidFill>
              <a:srgbClr val="045C9C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405CEFD1-93A1-8E49-A456-47C93C56F5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94010" y="2348725"/>
              <a:ext cx="3959326" cy="3960000"/>
            </a:xfrm>
            <a:prstGeom prst="ellipse">
              <a:avLst/>
            </a:prstGeom>
            <a:solidFill>
              <a:srgbClr val="045C9C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0AC26E15-6659-7644-9D66-98BA5B7654AD}"/>
                </a:ext>
              </a:extLst>
            </p:cNvPr>
            <p:cNvSpPr/>
            <p:nvPr/>
          </p:nvSpPr>
          <p:spPr>
            <a:xfrm>
              <a:off x="5169611" y="3782441"/>
              <a:ext cx="2214188" cy="2214188"/>
            </a:xfrm>
            <a:prstGeom prst="ellipse">
              <a:avLst/>
            </a:prstGeom>
            <a:solidFill>
              <a:srgbClr val="045C9C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10629363" y="256497"/>
            <a:ext cx="1030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adliswil.ch</a:t>
            </a:r>
            <a:endParaRPr lang="de-CH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Informations-Veranstaltung Betreuungsgutscheine 28. April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318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589FE47-6AF0-7D4B-B5BC-65543CD598FE}"/>
              </a:ext>
            </a:extLst>
          </p:cNvPr>
          <p:cNvSpPr/>
          <p:nvPr/>
        </p:nvSpPr>
        <p:spPr>
          <a:xfrm>
            <a:off x="6092890" y="1304924"/>
            <a:ext cx="6099110" cy="4319589"/>
          </a:xfrm>
          <a:prstGeom prst="rect">
            <a:avLst/>
          </a:prstGeom>
          <a:solidFill>
            <a:srgbClr val="045C9C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45C9C"/>
              </a:solidFill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xmlns="" id="{853C653A-3B6D-394C-8281-D487CFEC0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6811" y="5870916"/>
            <a:ext cx="2095500" cy="6985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115C05AA-C2F1-B242-A9C7-DADDD8CA4257}"/>
              </a:ext>
            </a:extLst>
          </p:cNvPr>
          <p:cNvSpPr txBox="1"/>
          <p:nvPr/>
        </p:nvSpPr>
        <p:spPr>
          <a:xfrm>
            <a:off x="6299720" y="2206116"/>
            <a:ext cx="58922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045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 und Zweck</a:t>
            </a:r>
            <a:endParaRPr lang="de-DE" sz="1400" b="1" dirty="0">
              <a:solidFill>
                <a:srgbClr val="045C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b="1" dirty="0">
              <a:solidFill>
                <a:srgbClr val="045C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b="1" dirty="0" smtClean="0">
                <a:solidFill>
                  <a:srgbClr val="045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 hat Anspruch?</a:t>
            </a:r>
            <a:endParaRPr lang="de-DE" sz="1400" b="1" dirty="0">
              <a:solidFill>
                <a:srgbClr val="045C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b="1" dirty="0">
              <a:solidFill>
                <a:srgbClr val="045C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b="1" dirty="0" smtClean="0">
                <a:solidFill>
                  <a:srgbClr val="045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Berechnung</a:t>
            </a:r>
            <a:endParaRPr lang="de-DE" sz="1400" b="1" dirty="0">
              <a:solidFill>
                <a:srgbClr val="045C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b="1" dirty="0">
              <a:solidFill>
                <a:srgbClr val="045C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b="1" dirty="0" smtClean="0">
                <a:solidFill>
                  <a:srgbClr val="045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Vorgehen</a:t>
            </a:r>
            <a:endParaRPr lang="de-DE" sz="1400" b="1" dirty="0">
              <a:solidFill>
                <a:srgbClr val="045C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DB6761C9-A3B9-EE4D-8E37-7CBB0CD67828}"/>
              </a:ext>
            </a:extLst>
          </p:cNvPr>
          <p:cNvSpPr txBox="1"/>
          <p:nvPr/>
        </p:nvSpPr>
        <p:spPr>
          <a:xfrm>
            <a:off x="553818" y="184300"/>
            <a:ext cx="5613620" cy="6309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3500" b="1" dirty="0" smtClean="0">
                <a:solidFill>
                  <a:srgbClr val="045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Inhalt</a:t>
            </a:r>
            <a:endParaRPr lang="de-DE" sz="3500" b="1" dirty="0">
              <a:solidFill>
                <a:srgbClr val="045C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0629363" y="256497"/>
            <a:ext cx="1030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adliswil.ch</a:t>
            </a:r>
            <a:endParaRPr lang="de-CH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Informations-Veranstaltung Betreuungsgutscheine 28. April 2020</a:t>
            </a:r>
            <a:endParaRPr lang="de-DE" dirty="0"/>
          </a:p>
        </p:txBody>
      </p:sp>
      <p:sp>
        <p:nvSpPr>
          <p:cNvPr id="2" name="AutoShape 2" descr="https://image.shutterstock.com/image-photo/kids-playing-cheerful-park-outdoors-260nw-419185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1028" name="Picture 4" descr="\\SRVFS01\home$\sck\Windows\Desktop\oekaki-2009817_128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7" r="-14547"/>
          <a:stretch/>
        </p:blipFill>
        <p:spPr bwMode="auto">
          <a:xfrm>
            <a:off x="553818" y="1304924"/>
            <a:ext cx="6482021" cy="431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02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xmlns="" id="{853C653A-3B6D-394C-8281-D487CFEC0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6811" y="5870916"/>
            <a:ext cx="2095500" cy="6985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4C1346EA-4C85-4C4C-B0AA-FA1DC1DD1A71}"/>
              </a:ext>
            </a:extLst>
          </p:cNvPr>
          <p:cNvSpPr txBox="1"/>
          <p:nvPr/>
        </p:nvSpPr>
        <p:spPr>
          <a:xfrm>
            <a:off x="601120" y="1269380"/>
            <a:ext cx="97853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Adliswil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unterstützt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die familienergänzende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Betreuung von Kindern im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Vorschulalter.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Ziel ist: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Die Förderung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von Vereinbarkeit von Familie und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Erwerbstätigkeit/Ausbildung;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Bedarfsfall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die Förderung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und Verbesserung der sozialen und sprachlichen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Integration.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Der Besuch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einer familienergänzenden Einrichtung soll bei Bedarf allen Kindern unabhängig der finanziellen Situation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der Erziehungsberechtigten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möglich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sein.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Adliswil erbringt dazu finanzielle Leistungen im Rahmen von Betreuungsgutscheinen unter Berücksichtigung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der wirtschaftlichen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Leistungsfähigkeit der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Erziehungsberechtigten.</a:t>
            </a:r>
            <a:b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Betreuungsgutscheine </a:t>
            </a:r>
            <a:r>
              <a:rPr lang="de-CH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werden ab 1. August 2020 ausgerichtet. </a:t>
            </a:r>
            <a:r>
              <a:rPr lang="de-CH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Die </a:t>
            </a:r>
            <a:r>
              <a:rPr lang="de-CH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Geltungsdauer für die Ausrichtung von Betreuungsgutscheinen ist vorerst auf zehn Jahre </a:t>
            </a:r>
            <a:r>
              <a:rPr lang="de-CH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begrenzt.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DB6761C9-A3B9-EE4D-8E37-7CBB0CD67828}"/>
              </a:ext>
            </a:extLst>
          </p:cNvPr>
          <p:cNvSpPr txBox="1"/>
          <p:nvPr/>
        </p:nvSpPr>
        <p:spPr>
          <a:xfrm>
            <a:off x="553818" y="184300"/>
            <a:ext cx="5982352" cy="6309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3500" b="1" dirty="0" smtClean="0">
                <a:solidFill>
                  <a:srgbClr val="045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 und Zweck</a:t>
            </a:r>
            <a:endParaRPr lang="de-DE" sz="3500" b="1" dirty="0">
              <a:solidFill>
                <a:srgbClr val="045C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0629363" y="256497"/>
            <a:ext cx="1030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adliswil.ch</a:t>
            </a:r>
            <a:endParaRPr lang="de-CH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Informations-Veranstaltung Betreuungsgutscheine 28. April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546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xmlns="" id="{853C653A-3B6D-394C-8281-D487CFEC0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6811" y="5870916"/>
            <a:ext cx="2095500" cy="6985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115C05AA-C2F1-B242-A9C7-DADDD8CA4257}"/>
              </a:ext>
            </a:extLst>
          </p:cNvPr>
          <p:cNvSpPr txBox="1"/>
          <p:nvPr/>
        </p:nvSpPr>
        <p:spPr>
          <a:xfrm>
            <a:off x="6299721" y="1205784"/>
            <a:ext cx="55017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Das Kind wird in einer von der Stadt Adliswil anerkannten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Kita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oder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in einer Tagesfamilie, die einer Tageselterninstitution angeschlossen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ist, betreut;</a:t>
            </a:r>
            <a:b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Das zu betreuende Kind ist älter als drei Monate und noch nicht in den Kindergarten eingetreten;</a:t>
            </a:r>
            <a:b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Wegen Erwerbstätigkeit, Ausbildung, Studium, Stellensuche etc. oder ausserhäuslicher Pflege Angehöriger kann die Kinderbetreuung nicht auf persönliche Weise wahrgenommen werden;</a:t>
            </a:r>
            <a:b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Der zivilrechtliche Wohnsitz ist in der Stadt Adliswil;</a:t>
            </a:r>
            <a:b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Das steuerbare Einkommen ist unter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95’000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Franken, das steuerbare </a:t>
            </a:r>
            <a:r>
              <a:rPr lang="de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b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mögen unter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300’000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Franken.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DB6761C9-A3B9-EE4D-8E37-7CBB0CD67828}"/>
              </a:ext>
            </a:extLst>
          </p:cNvPr>
          <p:cNvSpPr txBox="1"/>
          <p:nvPr/>
        </p:nvSpPr>
        <p:spPr>
          <a:xfrm>
            <a:off x="553818" y="184300"/>
            <a:ext cx="5982352" cy="6309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3500" b="1" dirty="0" smtClean="0">
                <a:solidFill>
                  <a:srgbClr val="045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 hat Anspruch?</a:t>
            </a:r>
            <a:endParaRPr lang="de-DE" sz="3500" b="1" dirty="0">
              <a:solidFill>
                <a:srgbClr val="045C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0629363" y="256497"/>
            <a:ext cx="1030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adliswil.ch</a:t>
            </a:r>
            <a:endParaRPr lang="de-CH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Informations-Veranstaltung Betreuungsgutscheine 28. April 2020</a:t>
            </a:r>
            <a:endParaRPr lang="de-DE" dirty="0"/>
          </a:p>
        </p:txBody>
      </p:sp>
      <p:pic>
        <p:nvPicPr>
          <p:cNvPr id="2050" name="Picture 2" descr="\\SRVFS01\home$\sck\Windows\Desktop\boy-1209964_128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8"/>
          <a:stretch/>
        </p:blipFill>
        <p:spPr bwMode="auto">
          <a:xfrm>
            <a:off x="553818" y="1254250"/>
            <a:ext cx="5637207" cy="40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87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xmlns="" id="{853C653A-3B6D-394C-8281-D487CFEC0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6811" y="5870916"/>
            <a:ext cx="2095500" cy="6985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4C1346EA-4C85-4C4C-B0AA-FA1DC1DD1A71}"/>
              </a:ext>
            </a:extLst>
          </p:cNvPr>
          <p:cNvSpPr txBox="1"/>
          <p:nvPr/>
        </p:nvSpPr>
        <p:spPr>
          <a:xfrm>
            <a:off x="599090" y="1212230"/>
            <a:ext cx="109737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Es erfolgt eine einkommens-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und vermögensabhängige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Abstufung (siehe Auszug unten);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Betreuungsgutscheine für die Betreuung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einer Kita betragen maximal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95 bis 105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Franken/Tag;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Betreuungsgutscheine für die Betreuung in einer Tagesfamilie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betragen maximal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9 bis 11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Franken/Stunde;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Erziehungsberechtigten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bezahlen folgende Mindestansätze selbst: </a:t>
            </a:r>
            <a:b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20 Franken/Tag (Kita); 2 Franken/Stunde (Tagesfamilie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B06C18ED-9103-6340-8344-3E3C852D4202}"/>
              </a:ext>
            </a:extLst>
          </p:cNvPr>
          <p:cNvSpPr txBox="1"/>
          <p:nvPr/>
        </p:nvSpPr>
        <p:spPr>
          <a:xfrm>
            <a:off x="599090" y="3729330"/>
            <a:ext cx="510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Höhe und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massgebendes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Einkommen - Kita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DB6761C9-A3B9-EE4D-8E37-7CBB0CD67828}"/>
              </a:ext>
            </a:extLst>
          </p:cNvPr>
          <p:cNvSpPr txBox="1"/>
          <p:nvPr/>
        </p:nvSpPr>
        <p:spPr>
          <a:xfrm>
            <a:off x="553818" y="184300"/>
            <a:ext cx="5982352" cy="6309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3500" b="1" dirty="0" smtClean="0">
                <a:solidFill>
                  <a:srgbClr val="045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Berechnung</a:t>
            </a:r>
            <a:endParaRPr lang="de-DE" sz="3500" b="1" dirty="0">
              <a:solidFill>
                <a:srgbClr val="045C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0629363" y="256497"/>
            <a:ext cx="1030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adliswil.ch</a:t>
            </a:r>
            <a:endParaRPr lang="de-CH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B06C18ED-9103-6340-8344-3E3C852D4202}"/>
              </a:ext>
            </a:extLst>
          </p:cNvPr>
          <p:cNvSpPr txBox="1"/>
          <p:nvPr/>
        </p:nvSpPr>
        <p:spPr>
          <a:xfrm>
            <a:off x="5767007" y="3729330"/>
            <a:ext cx="617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Höhe und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massgebendes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Einkommen - Tagesfamilie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504405"/>
              </p:ext>
            </p:extLst>
          </p:nvPr>
        </p:nvGraphicFramePr>
        <p:xfrm>
          <a:off x="675766" y="4172291"/>
          <a:ext cx="4696334" cy="1565151"/>
        </p:xfrm>
        <a:graphic>
          <a:graphicData uri="http://schemas.openxmlformats.org/drawingml/2006/table">
            <a:tbl>
              <a:tblPr firstRow="1" firstCol="1" bandRow="1"/>
              <a:tblGrid>
                <a:gridCol w="394386"/>
                <a:gridCol w="1245729"/>
                <a:gridCol w="1490773"/>
                <a:gridCol w="1565446"/>
              </a:tblGrid>
              <a:tr h="409451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CH" sz="600" spc="10" dirty="0">
                          <a:effectLst/>
                          <a:latin typeface="Arial"/>
                          <a:ea typeface="Calibri"/>
                          <a:cs typeface="Arial"/>
                        </a:rPr>
                        <a:t>Stufen</a:t>
                      </a:r>
                      <a:endParaRPr lang="de-CH" sz="600" spc="10" dirty="0">
                        <a:effectLst/>
                        <a:latin typeface="GillSans Light"/>
                        <a:ea typeface="Times New Roman"/>
                        <a:cs typeface="Arial"/>
                      </a:endParaRPr>
                    </a:p>
                  </a:txBody>
                  <a:tcPr marL="47847" marR="47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CH" sz="600" spc="10" dirty="0">
                          <a:effectLst/>
                          <a:latin typeface="Arial"/>
                          <a:ea typeface="Calibri"/>
                          <a:cs typeface="Arial"/>
                        </a:rPr>
                        <a:t>Massgebendes Einkommen in Franken</a:t>
                      </a:r>
                      <a:endParaRPr lang="de-CH" sz="600" spc="10" dirty="0">
                        <a:effectLst/>
                        <a:latin typeface="GillSans Light"/>
                        <a:ea typeface="Times New Roman"/>
                        <a:cs typeface="Arial"/>
                      </a:endParaRPr>
                    </a:p>
                  </a:txBody>
                  <a:tcPr marL="47847" marR="47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CH" sz="600" spc="10" dirty="0">
                          <a:effectLst/>
                          <a:latin typeface="Arial"/>
                          <a:ea typeface="Calibri"/>
                          <a:cs typeface="Arial"/>
                        </a:rPr>
                        <a:t>Subvention in Franken pro Tag für Kinder über 18 Monate</a:t>
                      </a:r>
                      <a:endParaRPr lang="de-CH" sz="600" spc="10" dirty="0">
                        <a:effectLst/>
                        <a:latin typeface="GillSans Light"/>
                        <a:ea typeface="Times New Roman"/>
                        <a:cs typeface="Arial"/>
                      </a:endParaRPr>
                    </a:p>
                  </a:txBody>
                  <a:tcPr marL="47847" marR="47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CH" sz="600" spc="10" dirty="0">
                          <a:effectLst/>
                          <a:latin typeface="Arial"/>
                          <a:ea typeface="Calibri"/>
                          <a:cs typeface="Arial"/>
                        </a:rPr>
                        <a:t>Subvention in Franken pro Tag für Kinder bis 18 Monate</a:t>
                      </a:r>
                      <a:endParaRPr lang="de-CH" sz="600" spc="10" dirty="0">
                        <a:effectLst/>
                        <a:latin typeface="GillSans Light"/>
                        <a:ea typeface="Times New Roman"/>
                        <a:cs typeface="Arial"/>
                      </a:endParaRPr>
                    </a:p>
                  </a:txBody>
                  <a:tcPr marL="47847" marR="47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68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de-CH" sz="600" spc="1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7847" marR="47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bis 31’999</a:t>
                      </a:r>
                      <a:endParaRPr lang="de-CH" sz="600" spc="10" dirty="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7847" marR="47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95</a:t>
                      </a:r>
                      <a:endParaRPr lang="de-CH" sz="600" spc="10" dirty="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7847" marR="478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105</a:t>
                      </a:r>
                      <a:endParaRPr lang="de-CH" sz="600" spc="10" dirty="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7847" marR="478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68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  <a:endParaRPr lang="de-CH" sz="600" spc="10" dirty="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7847" marR="47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ab 50’000</a:t>
                      </a:r>
                      <a:endParaRPr lang="de-CH" sz="600" spc="10" dirty="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7847" marR="47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67</a:t>
                      </a:r>
                      <a:endParaRPr lang="de-CH" sz="600" spc="10" dirty="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7847" marR="478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77</a:t>
                      </a:r>
                      <a:endParaRPr lang="de-CH" sz="600" spc="10" dirty="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7847" marR="478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68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16</a:t>
                      </a:r>
                      <a:endParaRPr lang="de-CH" sz="600" spc="10" dirty="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7847" marR="47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ab 60’000</a:t>
                      </a:r>
                      <a:endParaRPr lang="de-CH" sz="600" spc="10" dirty="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7847" marR="47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>
                          <a:effectLst/>
                          <a:latin typeface="Arial"/>
                          <a:ea typeface="Calibri"/>
                          <a:cs typeface="Times New Roman"/>
                        </a:rPr>
                        <a:t>52</a:t>
                      </a:r>
                      <a:endParaRPr lang="de-CH" sz="600" spc="1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7847" marR="478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62</a:t>
                      </a:r>
                      <a:endParaRPr lang="de-CH" sz="600" spc="10" dirty="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7847" marR="478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68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21</a:t>
                      </a:r>
                      <a:endParaRPr lang="de-CH" sz="600" spc="10" dirty="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7847" marR="47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ab 70’000</a:t>
                      </a:r>
                      <a:endParaRPr lang="de-CH" sz="600" spc="10" dirty="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7847" marR="47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>
                          <a:effectLst/>
                          <a:latin typeface="Arial"/>
                          <a:ea typeface="Calibri"/>
                          <a:cs typeface="Times New Roman"/>
                        </a:rPr>
                        <a:t>37</a:t>
                      </a:r>
                      <a:endParaRPr lang="de-CH" sz="600" spc="1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7847" marR="478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47</a:t>
                      </a:r>
                      <a:endParaRPr lang="de-CH" sz="600" spc="10" dirty="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7847" marR="478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68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26</a:t>
                      </a:r>
                      <a:endParaRPr lang="de-CH" sz="600" spc="10" dirty="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7847" marR="47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ab 80’000</a:t>
                      </a:r>
                      <a:endParaRPr lang="de-CH" sz="600" spc="10" dirty="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7847" marR="47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>
                          <a:effectLst/>
                          <a:latin typeface="Arial"/>
                          <a:ea typeface="Calibri"/>
                          <a:cs typeface="Times New Roman"/>
                        </a:rPr>
                        <a:t>23</a:t>
                      </a:r>
                      <a:endParaRPr lang="de-CH" sz="600" spc="1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7847" marR="478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31</a:t>
                      </a:r>
                      <a:endParaRPr lang="de-CH" sz="600" spc="10" dirty="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7847" marR="478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68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31</a:t>
                      </a:r>
                      <a:endParaRPr lang="de-CH" sz="600" spc="10" dirty="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7847" marR="47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ab 90’000</a:t>
                      </a:r>
                      <a:endParaRPr lang="de-CH" sz="600" spc="10" dirty="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7847" marR="47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>
                          <a:effectLst/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de-CH" sz="600" spc="1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7847" marR="478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  <a:endParaRPr lang="de-CH" sz="600" spc="10" dirty="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7847" marR="478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68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34</a:t>
                      </a:r>
                      <a:endParaRPr lang="de-CH" sz="600" spc="10" dirty="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7847" marR="47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ab 95’000</a:t>
                      </a:r>
                      <a:endParaRPr lang="de-CH" sz="600" spc="10" dirty="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7847" marR="47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>
                          <a:effectLst/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de-CH" sz="600" spc="1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7847" marR="478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de-CH" sz="600" spc="10" dirty="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7847" marR="478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130029"/>
              </p:ext>
            </p:extLst>
          </p:nvPr>
        </p:nvGraphicFramePr>
        <p:xfrm>
          <a:off x="5767009" y="4172291"/>
          <a:ext cx="4869829" cy="1531251"/>
        </p:xfrm>
        <a:graphic>
          <a:graphicData uri="http://schemas.openxmlformats.org/drawingml/2006/table">
            <a:tbl>
              <a:tblPr firstRow="1" firstCol="1" bandRow="1"/>
              <a:tblGrid>
                <a:gridCol w="408955"/>
                <a:gridCol w="1291751"/>
                <a:gridCol w="1545847"/>
                <a:gridCol w="1623276"/>
              </a:tblGrid>
              <a:tr h="375551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CH" sz="600" spc="10" dirty="0">
                          <a:effectLst/>
                          <a:latin typeface="Arial"/>
                          <a:ea typeface="Calibri"/>
                          <a:cs typeface="Arial"/>
                        </a:rPr>
                        <a:t>Stufen</a:t>
                      </a:r>
                      <a:endParaRPr lang="de-CH" sz="600" spc="10" dirty="0">
                        <a:effectLst/>
                        <a:latin typeface="GillSans Light"/>
                        <a:ea typeface="Times New Roman"/>
                        <a:cs typeface="Arial"/>
                      </a:endParaRPr>
                    </a:p>
                  </a:txBody>
                  <a:tcPr marL="46570" marR="46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CH" sz="600" spc="10" dirty="0">
                          <a:effectLst/>
                          <a:latin typeface="Arial"/>
                          <a:ea typeface="Calibri"/>
                          <a:cs typeface="Arial"/>
                        </a:rPr>
                        <a:t>Massgebendes Einkommen in Franken</a:t>
                      </a:r>
                      <a:endParaRPr lang="de-CH" sz="600" spc="10" dirty="0">
                        <a:effectLst/>
                        <a:latin typeface="GillSans Light"/>
                        <a:ea typeface="Times New Roman"/>
                        <a:cs typeface="Arial"/>
                      </a:endParaRPr>
                    </a:p>
                  </a:txBody>
                  <a:tcPr marL="46570" marR="46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CH" sz="600" spc="10" dirty="0">
                          <a:effectLst/>
                          <a:latin typeface="Arial"/>
                          <a:ea typeface="Calibri"/>
                          <a:cs typeface="Arial"/>
                        </a:rPr>
                        <a:t>Subvention in Franken pro Stunde für Kinder über 18 Monate</a:t>
                      </a:r>
                      <a:endParaRPr lang="de-CH" sz="600" spc="10" dirty="0">
                        <a:effectLst/>
                        <a:latin typeface="GillSans Light"/>
                        <a:ea typeface="Times New Roman"/>
                        <a:cs typeface="Arial"/>
                      </a:endParaRPr>
                    </a:p>
                  </a:txBody>
                  <a:tcPr marL="46570" marR="46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CH" sz="600" spc="10">
                          <a:effectLst/>
                          <a:latin typeface="Arial"/>
                          <a:ea typeface="Calibri"/>
                          <a:cs typeface="Arial"/>
                        </a:rPr>
                        <a:t>Subvention in Franken pro Stunde für Kinder bis 18 Monate</a:t>
                      </a:r>
                      <a:endParaRPr lang="de-CH" sz="600" spc="10">
                        <a:effectLst/>
                        <a:latin typeface="GillSans Light"/>
                        <a:ea typeface="Times New Roman"/>
                        <a:cs typeface="Arial"/>
                      </a:endParaRPr>
                    </a:p>
                  </a:txBody>
                  <a:tcPr marL="46570" marR="46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25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de-CH" sz="600" spc="1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6570" marR="46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>
                          <a:effectLst/>
                          <a:latin typeface="Arial"/>
                          <a:ea typeface="Calibri"/>
                          <a:cs typeface="Times New Roman"/>
                        </a:rPr>
                        <a:t>bis 31’999</a:t>
                      </a:r>
                      <a:endParaRPr lang="de-CH" sz="600" spc="1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6570" marR="46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9.00</a:t>
                      </a:r>
                      <a:endParaRPr lang="de-CH" sz="600" spc="10" dirty="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6570" marR="46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>
                          <a:effectLst/>
                          <a:latin typeface="Arial"/>
                          <a:ea typeface="Calibri"/>
                          <a:cs typeface="Times New Roman"/>
                        </a:rPr>
                        <a:t>11.00</a:t>
                      </a:r>
                      <a:endParaRPr lang="de-CH" sz="600" spc="1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6570" marR="46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25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  <a:endParaRPr lang="de-CH" sz="600" spc="10" dirty="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6570" marR="46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>
                          <a:effectLst/>
                          <a:latin typeface="Arial"/>
                          <a:ea typeface="Calibri"/>
                          <a:cs typeface="Times New Roman"/>
                        </a:rPr>
                        <a:t>ab 50’000</a:t>
                      </a:r>
                      <a:endParaRPr lang="de-CH" sz="600" spc="1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6570" marR="46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>
                          <a:effectLst/>
                          <a:latin typeface="Arial"/>
                          <a:ea typeface="Calibri"/>
                          <a:cs typeface="Times New Roman"/>
                        </a:rPr>
                        <a:t>7.00</a:t>
                      </a:r>
                      <a:endParaRPr lang="de-CH" sz="600" spc="1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6570" marR="46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>
                          <a:effectLst/>
                          <a:latin typeface="Arial"/>
                          <a:ea typeface="Calibri"/>
                          <a:cs typeface="Times New Roman"/>
                        </a:rPr>
                        <a:t>9.00</a:t>
                      </a:r>
                      <a:endParaRPr lang="de-CH" sz="600" spc="1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6570" marR="46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25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16</a:t>
                      </a:r>
                      <a:endParaRPr lang="de-CH" sz="600" spc="10" dirty="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6570" marR="46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ab 60’000</a:t>
                      </a:r>
                      <a:endParaRPr lang="de-CH" sz="600" spc="10" dirty="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6570" marR="46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>
                          <a:effectLst/>
                          <a:latin typeface="Arial"/>
                          <a:ea typeface="Calibri"/>
                          <a:cs typeface="Times New Roman"/>
                        </a:rPr>
                        <a:t>6.00</a:t>
                      </a:r>
                      <a:endParaRPr lang="de-CH" sz="600" spc="1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6570" marR="46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7.50</a:t>
                      </a:r>
                      <a:endParaRPr lang="de-CH" sz="600" spc="10" dirty="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6570" marR="46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25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21</a:t>
                      </a:r>
                      <a:endParaRPr lang="de-CH" sz="600" spc="10" dirty="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6570" marR="46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>
                          <a:effectLst/>
                          <a:latin typeface="Arial"/>
                          <a:ea typeface="Calibri"/>
                          <a:cs typeface="Times New Roman"/>
                        </a:rPr>
                        <a:t>ab 70’000</a:t>
                      </a:r>
                      <a:endParaRPr lang="de-CH" sz="600" spc="1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6570" marR="46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5.00</a:t>
                      </a:r>
                      <a:endParaRPr lang="de-CH" sz="600" spc="10" dirty="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6570" marR="46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>
                          <a:effectLst/>
                          <a:latin typeface="Arial"/>
                          <a:ea typeface="Calibri"/>
                          <a:cs typeface="Times New Roman"/>
                        </a:rPr>
                        <a:t>6.00</a:t>
                      </a:r>
                      <a:endParaRPr lang="de-CH" sz="600" spc="1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6570" marR="46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25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26</a:t>
                      </a:r>
                      <a:endParaRPr lang="de-CH" sz="600" spc="10" dirty="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6570" marR="46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>
                          <a:effectLst/>
                          <a:latin typeface="Arial"/>
                          <a:ea typeface="Calibri"/>
                          <a:cs typeface="Times New Roman"/>
                        </a:rPr>
                        <a:t>ab 80’000</a:t>
                      </a:r>
                      <a:endParaRPr lang="de-CH" sz="600" spc="1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6570" marR="46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>
                          <a:effectLst/>
                          <a:latin typeface="Arial"/>
                          <a:ea typeface="Calibri"/>
                          <a:cs typeface="Times New Roman"/>
                        </a:rPr>
                        <a:t>3.60</a:t>
                      </a:r>
                      <a:endParaRPr lang="de-CH" sz="600" spc="1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6570" marR="46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4.50</a:t>
                      </a:r>
                      <a:endParaRPr lang="de-CH" sz="600" spc="10" dirty="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6570" marR="46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25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31</a:t>
                      </a:r>
                      <a:endParaRPr lang="de-CH" sz="600" spc="10" dirty="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6570" marR="46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>
                          <a:effectLst/>
                          <a:latin typeface="Arial"/>
                          <a:ea typeface="Calibri"/>
                          <a:cs typeface="Times New Roman"/>
                        </a:rPr>
                        <a:t>ab 90’000</a:t>
                      </a:r>
                      <a:endParaRPr lang="de-CH" sz="600" spc="1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6570" marR="46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>
                          <a:effectLst/>
                          <a:latin typeface="Arial"/>
                          <a:ea typeface="Calibri"/>
                          <a:cs typeface="Times New Roman"/>
                        </a:rPr>
                        <a:t>2.20</a:t>
                      </a:r>
                      <a:endParaRPr lang="de-CH" sz="600" spc="1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6570" marR="46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3.00</a:t>
                      </a:r>
                      <a:endParaRPr lang="de-CH" sz="600" spc="10" dirty="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6570" marR="46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25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34</a:t>
                      </a:r>
                      <a:endParaRPr lang="de-CH" sz="600" spc="10" dirty="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6570" marR="46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>
                          <a:effectLst/>
                          <a:latin typeface="Arial"/>
                          <a:ea typeface="Calibri"/>
                          <a:cs typeface="Times New Roman"/>
                        </a:rPr>
                        <a:t>ab 95’000</a:t>
                      </a:r>
                      <a:endParaRPr lang="de-CH" sz="600" spc="1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6570" marR="46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de-CH" sz="600" spc="10" dirty="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6570" marR="46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600" spc="1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de-CH" sz="600" spc="10" dirty="0">
                        <a:effectLst/>
                        <a:latin typeface="Sabon"/>
                        <a:ea typeface="Times New Roman"/>
                        <a:cs typeface="Times New Roman"/>
                      </a:endParaRPr>
                    </a:p>
                  </a:txBody>
                  <a:tcPr marL="46570" marR="46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Informations-Veranstaltung Betreuungsgutscheine 28. April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647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xmlns="" id="{853C653A-3B6D-394C-8281-D487CFEC0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6811" y="5870916"/>
            <a:ext cx="2095500" cy="6985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4C1346EA-4C85-4C4C-B0AA-FA1DC1DD1A71}"/>
              </a:ext>
            </a:extLst>
          </p:cNvPr>
          <p:cNvSpPr txBox="1"/>
          <p:nvPr/>
        </p:nvSpPr>
        <p:spPr>
          <a:xfrm>
            <a:off x="606404" y="1088705"/>
            <a:ext cx="102139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Die Erziehungsberechtigten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suchen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einen Platz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einer anerkannter Kita / Tagesfamilie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und schliessen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einen Vertrag ab;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Die Erziehungsberechtigten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senden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die Vertragskopie der Kita / der </a:t>
            </a:r>
            <a:r>
              <a:rPr lang="de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Tagesfamile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 zusammen mit dem Antragsformular der Stadt und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zusätzlich erforderlichen Dokumenten (letzte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definitive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Steuereinschätzung etc.) an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die Abteilung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Soziale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Aufgaben;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Diese prüft den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Antrag und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berechnet den Anspruch;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Die Erziehungsberechtigten erhalten einen schriftlichen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Entscheid über Anspruch und Umfang 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der Betreuungsgutscheine;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Der Entscheid ist 12 Monate gültig. Bevor diese Frist abläuft, muss ein neuer Antrag eingereicht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Die Überweisung des entsprechenden Betrags erfolgt monatlich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im Voraus auf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das Konto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Erziehungsberechtigten;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Die Erziehungsberechtigten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bezahlen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der Kita / Tagesfamilie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monatlich die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Vollkosten.</a:t>
            </a:r>
          </a:p>
          <a:p>
            <a:pPr marL="171450" lvl="0" indent="-171450">
              <a:lnSpc>
                <a:spcPct val="150000"/>
              </a:lnSpc>
              <a:buFont typeface="Symbol" panose="05050102010706020507" pitchFamily="18" charset="2"/>
              <a:buChar char="-"/>
            </a:pP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DB6761C9-A3B9-EE4D-8E37-7CBB0CD67828}"/>
              </a:ext>
            </a:extLst>
          </p:cNvPr>
          <p:cNvSpPr txBox="1"/>
          <p:nvPr/>
        </p:nvSpPr>
        <p:spPr>
          <a:xfrm>
            <a:off x="553818" y="184300"/>
            <a:ext cx="5982352" cy="6309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3500" b="1" dirty="0" smtClean="0">
                <a:solidFill>
                  <a:srgbClr val="045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Vorgehen zum Bezug</a:t>
            </a:r>
            <a:endParaRPr lang="de-DE" sz="3500" b="1" dirty="0">
              <a:solidFill>
                <a:srgbClr val="045C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0629363" y="256497"/>
            <a:ext cx="1030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adliswil.ch</a:t>
            </a:r>
            <a:endParaRPr lang="de-CH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Informations-Veranstaltung Betreuungsgutscheine 28. April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30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xmlns="" id="{853C653A-3B6D-394C-8281-D487CFEC0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6811" y="5870916"/>
            <a:ext cx="2095500" cy="6985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4C1346EA-4C85-4C4C-B0AA-FA1DC1DD1A71}"/>
              </a:ext>
            </a:extLst>
          </p:cNvPr>
          <p:cNvSpPr txBox="1"/>
          <p:nvPr/>
        </p:nvSpPr>
        <p:spPr>
          <a:xfrm>
            <a:off x="606404" y="1216052"/>
            <a:ext cx="981394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Anträge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können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ab dem 1. Mai 2020 eingereicht werden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Alle Informationen, Formulare sowie eine Liste der anerkannten Kitas der Stadt Adliswil finden Sie online auf adliswil.ch/betreuungsgutscheine. Dort finden Sie auch einen Online-Rechner zur Vor-Abklärung der Gutscheinhöhe (provisorisch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ohne Gewähr)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Bei Fragen sind wir gerne für Sie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da (Telefon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044 711 78 95 oder E-Mail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betreuungsgutscheine@adliswil.ch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. Die direkt zuständige Person ist jeweils am Montag und Freitag erreichbar. In dringenden Fällen erreichen Sie uns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zu den gewohnten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Verwaltungs-Öffnungszeiten.</a:t>
            </a: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Kontakt</a:t>
            </a:r>
          </a:p>
          <a:p>
            <a:endParaRPr lang="de-CH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Stadt Adliswil</a:t>
            </a:r>
          </a:p>
          <a:p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Soziale Aufgaben, Betreuungsgutscheine</a:t>
            </a:r>
          </a:p>
          <a:p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Zürichstrasse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19</a:t>
            </a:r>
          </a:p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8134 Adliswil</a:t>
            </a:r>
          </a:p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044 711 78 95</a:t>
            </a:r>
          </a:p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betreuungsgutscheine@adliswil.ch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DB6761C9-A3B9-EE4D-8E37-7CBB0CD67828}"/>
              </a:ext>
            </a:extLst>
          </p:cNvPr>
          <p:cNvSpPr txBox="1"/>
          <p:nvPr/>
        </p:nvSpPr>
        <p:spPr>
          <a:xfrm>
            <a:off x="553818" y="184300"/>
            <a:ext cx="5982352" cy="6309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3500" b="1" dirty="0" smtClean="0">
                <a:solidFill>
                  <a:srgbClr val="045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Vorgehen</a:t>
            </a:r>
            <a:endParaRPr lang="de-DE" sz="3500" b="1" dirty="0">
              <a:solidFill>
                <a:srgbClr val="045C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0629363" y="256497"/>
            <a:ext cx="1030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adliswil.ch</a:t>
            </a:r>
            <a:endParaRPr lang="de-CH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Informations-Veranstaltung Betreuungsgutscheine 28. April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123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EE256BE3-6693-9B44-A5AF-72F892B51488}"/>
              </a:ext>
            </a:extLst>
          </p:cNvPr>
          <p:cNvSpPr/>
          <p:nvPr/>
        </p:nvSpPr>
        <p:spPr>
          <a:xfrm>
            <a:off x="6167438" y="1304924"/>
            <a:ext cx="6024562" cy="4319589"/>
          </a:xfrm>
          <a:prstGeom prst="rect">
            <a:avLst/>
          </a:prstGeom>
          <a:solidFill>
            <a:srgbClr val="045C9C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45C9C"/>
              </a:solidFill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xmlns="" id="{853C653A-3B6D-394C-8281-D487CFEC0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6811" y="5870916"/>
            <a:ext cx="2095500" cy="6985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9FF30825-7072-5F4A-A5E2-77E30044AF2F}"/>
              </a:ext>
            </a:extLst>
          </p:cNvPr>
          <p:cNvSpPr txBox="1"/>
          <p:nvPr/>
        </p:nvSpPr>
        <p:spPr>
          <a:xfrm>
            <a:off x="6383338" y="2131250"/>
            <a:ext cx="5113338" cy="31085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de-CH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CH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CH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Besten Dank für Ihre Aufmerksamkeit</a:t>
            </a:r>
          </a:p>
          <a:p>
            <a:pPr algn="ctr"/>
            <a:endParaRPr lang="de-CH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CH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CH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0629363" y="256497"/>
            <a:ext cx="1030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adliswil.ch</a:t>
            </a:r>
            <a:endParaRPr lang="de-CH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Informations-Veranstaltung Betreuungsgutscheine 28. April 2020</a:t>
            </a:r>
            <a:endParaRPr lang="de-DE" dirty="0"/>
          </a:p>
        </p:txBody>
      </p:sp>
      <p:pic>
        <p:nvPicPr>
          <p:cNvPr id="3074" name="Picture 2" descr="\\SRVFS01\home$\sck\Windows\Desktop\children-1217246_128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3"/>
          <a:stretch/>
        </p:blipFill>
        <p:spPr bwMode="auto">
          <a:xfrm>
            <a:off x="685801" y="1304923"/>
            <a:ext cx="5481638" cy="431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47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568</Words>
  <Application>Microsoft Office PowerPoint</Application>
  <PresentationFormat>Benutzerdefiniert</PresentationFormat>
  <Paragraphs>147</Paragraphs>
  <Slides>8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Schönmann Karin</cp:lastModifiedBy>
  <cp:revision>125</cp:revision>
  <cp:lastPrinted>2019-10-01T10:07:52Z</cp:lastPrinted>
  <dcterms:created xsi:type="dcterms:W3CDTF">2019-03-11T07:49:08Z</dcterms:created>
  <dcterms:modified xsi:type="dcterms:W3CDTF">2020-04-17T11:39:19Z</dcterms:modified>
</cp:coreProperties>
</file>